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8288000" cy="10287000"/>
  <p:notesSz cx="7099300" cy="10234613"/>
  <p:embeddedFontLst>
    <p:embeddedFont>
      <p:font typeface="Calistoga" panose="020B0604020202020204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9" d="100"/>
          <a:sy n="69" d="100"/>
        </p:scale>
        <p:origin x="43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Paola De Angelis" userId="cf64b1b6-b988-4c10-8fd5-5111c19cb5c6" providerId="ADAL" clId="{6E3806BD-4467-432A-9F0C-1D5D3A7D7BBF}"/>
    <pc:docChg chg="undo custSel modSld">
      <pc:chgData name="Anna Paola De Angelis" userId="cf64b1b6-b988-4c10-8fd5-5111c19cb5c6" providerId="ADAL" clId="{6E3806BD-4467-432A-9F0C-1D5D3A7D7BBF}" dt="2026-04-28T22:32:35.333" v="217" actId="948"/>
      <pc:docMkLst>
        <pc:docMk/>
      </pc:docMkLst>
      <pc:sldChg chg="modSp mod">
        <pc:chgData name="Anna Paola De Angelis" userId="cf64b1b6-b988-4c10-8fd5-5111c19cb5c6" providerId="ADAL" clId="{6E3806BD-4467-432A-9F0C-1D5D3A7D7BBF}" dt="2026-04-28T22:23:35.885" v="58" actId="108"/>
        <pc:sldMkLst>
          <pc:docMk/>
          <pc:sldMk cId="0" sldId="257"/>
        </pc:sldMkLst>
        <pc:spChg chg="mod">
          <ac:chgData name="Anna Paola De Angelis" userId="cf64b1b6-b988-4c10-8fd5-5111c19cb5c6" providerId="ADAL" clId="{6E3806BD-4467-432A-9F0C-1D5D3A7D7BBF}" dt="2026-04-28T22:22:29.388" v="31" actId="207"/>
          <ac:spMkLst>
            <pc:docMk/>
            <pc:sldMk cId="0" sldId="257"/>
            <ac:spMk id="8" creationId="{00000000-0000-0000-0000-000000000000}"/>
          </ac:spMkLst>
        </pc:spChg>
        <pc:spChg chg="mod">
          <ac:chgData name="Anna Paola De Angelis" userId="cf64b1b6-b988-4c10-8fd5-5111c19cb5c6" providerId="ADAL" clId="{6E3806BD-4467-432A-9F0C-1D5D3A7D7BBF}" dt="2026-04-28T22:23:35.885" v="58" actId="108"/>
          <ac:spMkLst>
            <pc:docMk/>
            <pc:sldMk cId="0" sldId="257"/>
            <ac:spMk id="9" creationId="{00000000-0000-0000-0000-000000000000}"/>
          </ac:spMkLst>
        </pc:spChg>
        <pc:spChg chg="mod">
          <ac:chgData name="Anna Paola De Angelis" userId="cf64b1b6-b988-4c10-8fd5-5111c19cb5c6" providerId="ADAL" clId="{6E3806BD-4467-432A-9F0C-1D5D3A7D7BBF}" dt="2026-04-28T22:23:24.691" v="56" actId="108"/>
          <ac:spMkLst>
            <pc:docMk/>
            <pc:sldMk cId="0" sldId="257"/>
            <ac:spMk id="10" creationId="{00000000-0000-0000-0000-000000000000}"/>
          </ac:spMkLst>
        </pc:spChg>
      </pc:sldChg>
      <pc:sldChg chg="modSp mod">
        <pc:chgData name="Anna Paola De Angelis" userId="cf64b1b6-b988-4c10-8fd5-5111c19cb5c6" providerId="ADAL" clId="{6E3806BD-4467-432A-9F0C-1D5D3A7D7BBF}" dt="2026-04-28T22:22:06.403" v="28" actId="207"/>
        <pc:sldMkLst>
          <pc:docMk/>
          <pc:sldMk cId="0" sldId="259"/>
        </pc:sldMkLst>
        <pc:spChg chg="mod">
          <ac:chgData name="Anna Paola De Angelis" userId="cf64b1b6-b988-4c10-8fd5-5111c19cb5c6" providerId="ADAL" clId="{6E3806BD-4467-432A-9F0C-1D5D3A7D7BBF}" dt="2026-04-28T22:22:01.615" v="27" actId="207"/>
          <ac:spMkLst>
            <pc:docMk/>
            <pc:sldMk cId="0" sldId="259"/>
            <ac:spMk id="7" creationId="{00000000-0000-0000-0000-000000000000}"/>
          </ac:spMkLst>
        </pc:spChg>
        <pc:spChg chg="mod">
          <ac:chgData name="Anna Paola De Angelis" userId="cf64b1b6-b988-4c10-8fd5-5111c19cb5c6" providerId="ADAL" clId="{6E3806BD-4467-432A-9F0C-1D5D3A7D7BBF}" dt="2026-04-28T22:22:06.403" v="28" actId="207"/>
          <ac:spMkLst>
            <pc:docMk/>
            <pc:sldMk cId="0" sldId="259"/>
            <ac:spMk id="8" creationId="{00000000-0000-0000-0000-000000000000}"/>
          </ac:spMkLst>
        </pc:spChg>
      </pc:sldChg>
      <pc:sldChg chg="modSp mod">
        <pc:chgData name="Anna Paola De Angelis" userId="cf64b1b6-b988-4c10-8fd5-5111c19cb5c6" providerId="ADAL" clId="{6E3806BD-4467-432A-9F0C-1D5D3A7D7BBF}" dt="2026-04-28T22:22:18.954" v="30" actId="207"/>
        <pc:sldMkLst>
          <pc:docMk/>
          <pc:sldMk cId="0" sldId="260"/>
        </pc:sldMkLst>
        <pc:spChg chg="mod">
          <ac:chgData name="Anna Paola De Angelis" userId="cf64b1b6-b988-4c10-8fd5-5111c19cb5c6" providerId="ADAL" clId="{6E3806BD-4467-432A-9F0C-1D5D3A7D7BBF}" dt="2026-04-28T22:22:13.714" v="29" actId="207"/>
          <ac:spMkLst>
            <pc:docMk/>
            <pc:sldMk cId="0" sldId="260"/>
            <ac:spMk id="7" creationId="{00000000-0000-0000-0000-000000000000}"/>
          </ac:spMkLst>
        </pc:spChg>
        <pc:spChg chg="mod">
          <ac:chgData name="Anna Paola De Angelis" userId="cf64b1b6-b988-4c10-8fd5-5111c19cb5c6" providerId="ADAL" clId="{6E3806BD-4467-432A-9F0C-1D5D3A7D7BBF}" dt="2026-04-28T22:22:18.954" v="30" actId="207"/>
          <ac:spMkLst>
            <pc:docMk/>
            <pc:sldMk cId="0" sldId="260"/>
            <ac:spMk id="8" creationId="{00000000-0000-0000-0000-000000000000}"/>
          </ac:spMkLst>
        </pc:spChg>
      </pc:sldChg>
      <pc:sldChg chg="modSp mod">
        <pc:chgData name="Anna Paola De Angelis" userId="cf64b1b6-b988-4c10-8fd5-5111c19cb5c6" providerId="ADAL" clId="{6E3806BD-4467-432A-9F0C-1D5D3A7D7BBF}" dt="2026-04-28T22:18:08.705" v="0" actId="20577"/>
        <pc:sldMkLst>
          <pc:docMk/>
          <pc:sldMk cId="0" sldId="261"/>
        </pc:sldMkLst>
        <pc:spChg chg="mod">
          <ac:chgData name="Anna Paola De Angelis" userId="cf64b1b6-b988-4c10-8fd5-5111c19cb5c6" providerId="ADAL" clId="{6E3806BD-4467-432A-9F0C-1D5D3A7D7BBF}" dt="2026-04-28T22:18:08.705" v="0" actId="20577"/>
          <ac:spMkLst>
            <pc:docMk/>
            <pc:sldMk cId="0" sldId="261"/>
            <ac:spMk id="4" creationId="{00000000-0000-0000-0000-000000000000}"/>
          </ac:spMkLst>
        </pc:spChg>
      </pc:sldChg>
      <pc:sldChg chg="modSp mod">
        <pc:chgData name="Anna Paola De Angelis" userId="cf64b1b6-b988-4c10-8fd5-5111c19cb5c6" providerId="ADAL" clId="{6E3806BD-4467-432A-9F0C-1D5D3A7D7BBF}" dt="2026-04-28T22:30:52.916" v="207" actId="14100"/>
        <pc:sldMkLst>
          <pc:docMk/>
          <pc:sldMk cId="0" sldId="262"/>
        </pc:sldMkLst>
        <pc:spChg chg="mod">
          <ac:chgData name="Anna Paola De Angelis" userId="cf64b1b6-b988-4c10-8fd5-5111c19cb5c6" providerId="ADAL" clId="{6E3806BD-4467-432A-9F0C-1D5D3A7D7BBF}" dt="2026-04-28T22:20:17.256" v="22" actId="948"/>
          <ac:spMkLst>
            <pc:docMk/>
            <pc:sldMk cId="0" sldId="262"/>
            <ac:spMk id="5" creationId="{00000000-0000-0000-0000-000000000000}"/>
          </ac:spMkLst>
        </pc:spChg>
        <pc:spChg chg="mod">
          <ac:chgData name="Anna Paola De Angelis" userId="cf64b1b6-b988-4c10-8fd5-5111c19cb5c6" providerId="ADAL" clId="{6E3806BD-4467-432A-9F0C-1D5D3A7D7BBF}" dt="2026-04-28T22:30:52.916" v="207" actId="14100"/>
          <ac:spMkLst>
            <pc:docMk/>
            <pc:sldMk cId="0" sldId="262"/>
            <ac:spMk id="6" creationId="{00000000-0000-0000-0000-000000000000}"/>
          </ac:spMkLst>
        </pc:spChg>
      </pc:sldChg>
      <pc:sldChg chg="modSp mod">
        <pc:chgData name="Anna Paola De Angelis" userId="cf64b1b6-b988-4c10-8fd5-5111c19cb5c6" providerId="ADAL" clId="{6E3806BD-4467-432A-9F0C-1D5D3A7D7BBF}" dt="2026-04-28T22:31:21.611" v="211" actId="6549"/>
        <pc:sldMkLst>
          <pc:docMk/>
          <pc:sldMk cId="0" sldId="263"/>
        </pc:sldMkLst>
        <pc:spChg chg="mod">
          <ac:chgData name="Anna Paola De Angelis" userId="cf64b1b6-b988-4c10-8fd5-5111c19cb5c6" providerId="ADAL" clId="{6E3806BD-4467-432A-9F0C-1D5D3A7D7BBF}" dt="2026-04-28T22:31:21.611" v="211" actId="6549"/>
          <ac:spMkLst>
            <pc:docMk/>
            <pc:sldMk cId="0" sldId="263"/>
            <ac:spMk id="5" creationId="{00000000-0000-0000-0000-000000000000}"/>
          </ac:spMkLst>
        </pc:spChg>
      </pc:sldChg>
      <pc:sldChg chg="modSp mod">
        <pc:chgData name="Anna Paola De Angelis" userId="cf64b1b6-b988-4c10-8fd5-5111c19cb5c6" providerId="ADAL" clId="{6E3806BD-4467-432A-9F0C-1D5D3A7D7BBF}" dt="2026-04-28T22:32:35.333" v="217" actId="948"/>
        <pc:sldMkLst>
          <pc:docMk/>
          <pc:sldMk cId="0" sldId="264"/>
        </pc:sldMkLst>
        <pc:spChg chg="mod">
          <ac:chgData name="Anna Paola De Angelis" userId="cf64b1b6-b988-4c10-8fd5-5111c19cb5c6" providerId="ADAL" clId="{6E3806BD-4467-432A-9F0C-1D5D3A7D7BBF}" dt="2026-04-28T22:32:35.333" v="217" actId="948"/>
          <ac:spMkLst>
            <pc:docMk/>
            <pc:sldMk cId="0" sldId="264"/>
            <ac:spMk id="5" creationId="{00000000-0000-0000-0000-000000000000}"/>
          </ac:spMkLst>
        </pc:spChg>
      </pc:sldChg>
      <pc:sldChg chg="modSp mod">
        <pc:chgData name="Anna Paola De Angelis" userId="cf64b1b6-b988-4c10-8fd5-5111c19cb5c6" providerId="ADAL" clId="{6E3806BD-4467-432A-9F0C-1D5D3A7D7BBF}" dt="2026-04-28T22:30:29.286" v="206" actId="20577"/>
        <pc:sldMkLst>
          <pc:docMk/>
          <pc:sldMk cId="0" sldId="265"/>
        </pc:sldMkLst>
        <pc:spChg chg="mod">
          <ac:chgData name="Anna Paola De Angelis" userId="cf64b1b6-b988-4c10-8fd5-5111c19cb5c6" providerId="ADAL" clId="{6E3806BD-4467-432A-9F0C-1D5D3A7D7BBF}" dt="2026-04-28T22:30:29.286" v="206" actId="20577"/>
          <ac:spMkLst>
            <pc:docMk/>
            <pc:sldMk cId="0" sldId="265"/>
            <ac:spMk id="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8556164"/>
            <a:ext cx="20059405" cy="1750639"/>
          </a:xfrm>
          <a:custGeom>
            <a:avLst/>
            <a:gdLst/>
            <a:ahLst/>
            <a:cxnLst/>
            <a:rect l="l" t="t" r="r" b="b"/>
            <a:pathLst>
              <a:path w="20059405" h="1750639">
                <a:moveTo>
                  <a:pt x="0" y="0"/>
                </a:moveTo>
                <a:lnTo>
                  <a:pt x="20059404" y="0"/>
                </a:lnTo>
                <a:lnTo>
                  <a:pt x="20059404" y="1750639"/>
                </a:lnTo>
                <a:lnTo>
                  <a:pt x="0" y="175063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0" y="-101263"/>
            <a:ext cx="11763062" cy="3785922"/>
          </a:xfrm>
          <a:custGeom>
            <a:avLst/>
            <a:gdLst/>
            <a:ahLst/>
            <a:cxnLst/>
            <a:rect l="l" t="t" r="r" b="b"/>
            <a:pathLst>
              <a:path w="11763062" h="3785922">
                <a:moveTo>
                  <a:pt x="0" y="0"/>
                </a:moveTo>
                <a:lnTo>
                  <a:pt x="11763062" y="0"/>
                </a:lnTo>
                <a:lnTo>
                  <a:pt x="11763062" y="3785921"/>
                </a:lnTo>
                <a:lnTo>
                  <a:pt x="0" y="378592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043" b="-2043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TextBox 4"/>
          <p:cNvSpPr txBox="1"/>
          <p:nvPr/>
        </p:nvSpPr>
        <p:spPr>
          <a:xfrm>
            <a:off x="2414549" y="3465583"/>
            <a:ext cx="14254143" cy="59659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911"/>
              </a:lnSpc>
            </a:pPr>
            <a:r>
              <a:rPr lang="en-US" sz="11365" dirty="0" err="1">
                <a:solidFill>
                  <a:srgbClr val="4F0F0F"/>
                </a:solidFill>
                <a:latin typeface="Calistoga"/>
                <a:ea typeface="Calistoga"/>
                <a:cs typeface="Calistoga"/>
                <a:sym typeface="Calistoga"/>
              </a:rPr>
              <a:t>Assemblea</a:t>
            </a:r>
            <a:r>
              <a:rPr lang="en-US" sz="11365" dirty="0">
                <a:solidFill>
                  <a:srgbClr val="4F0F0F"/>
                </a:solidFill>
                <a:latin typeface="Calistoga"/>
                <a:ea typeface="Calistoga"/>
                <a:cs typeface="Calistoga"/>
                <a:sym typeface="Calistoga"/>
              </a:rPr>
              <a:t> ODCEC Bolzano</a:t>
            </a:r>
          </a:p>
          <a:p>
            <a:pPr algn="ctr">
              <a:lnSpc>
                <a:spcPts val="15911"/>
              </a:lnSpc>
            </a:pPr>
            <a:endParaRPr lang="en-US" sz="11365" dirty="0">
              <a:solidFill>
                <a:srgbClr val="4F0F0F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783054" y="8693638"/>
            <a:ext cx="11817375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29.04.2026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-885702" y="-216179"/>
            <a:ext cx="20059405" cy="1750639"/>
          </a:xfrm>
          <a:custGeom>
            <a:avLst/>
            <a:gdLst/>
            <a:ahLst/>
            <a:cxnLst/>
            <a:rect l="l" t="t" r="r" b="b"/>
            <a:pathLst>
              <a:path w="20059405" h="1750639">
                <a:moveTo>
                  <a:pt x="0" y="0"/>
                </a:moveTo>
                <a:lnTo>
                  <a:pt x="20059404" y="0"/>
                </a:lnTo>
                <a:lnTo>
                  <a:pt x="20059404" y="1750639"/>
                </a:lnTo>
                <a:lnTo>
                  <a:pt x="0" y="175063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14712487" y="6501078"/>
            <a:ext cx="11763062" cy="3785922"/>
          </a:xfrm>
          <a:custGeom>
            <a:avLst/>
            <a:gdLst/>
            <a:ahLst/>
            <a:cxnLst/>
            <a:rect l="l" t="t" r="r" b="b"/>
            <a:pathLst>
              <a:path w="11763062" h="3785922">
                <a:moveTo>
                  <a:pt x="0" y="0"/>
                </a:moveTo>
                <a:lnTo>
                  <a:pt x="11763062" y="0"/>
                </a:lnTo>
                <a:lnTo>
                  <a:pt x="11763062" y="3785922"/>
                </a:lnTo>
                <a:lnTo>
                  <a:pt x="0" y="37859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043" b="-2043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TextBox 4"/>
          <p:cNvSpPr txBox="1"/>
          <p:nvPr/>
        </p:nvSpPr>
        <p:spPr>
          <a:xfrm>
            <a:off x="142998" y="1753255"/>
            <a:ext cx="18145002" cy="32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81"/>
              </a:lnSpc>
            </a:pPr>
            <a:r>
              <a:rPr lang="en-US" sz="6200">
                <a:solidFill>
                  <a:srgbClr val="953F10"/>
                </a:solidFill>
                <a:latin typeface="Calistoga"/>
                <a:ea typeface="Calistoga"/>
                <a:cs typeface="Calistoga"/>
                <a:sym typeface="Calistoga"/>
              </a:rPr>
              <a:t>ATTIVITA’ DEL CONSIGLIO </a:t>
            </a:r>
          </a:p>
          <a:p>
            <a:pPr algn="ctr">
              <a:lnSpc>
                <a:spcPts val="8681"/>
              </a:lnSpc>
            </a:pPr>
            <a:r>
              <a:rPr lang="en-US" sz="6200">
                <a:solidFill>
                  <a:srgbClr val="953F10"/>
                </a:solidFill>
                <a:latin typeface="Calistoga"/>
                <a:ea typeface="Calistoga"/>
                <a:cs typeface="Calistoga"/>
                <a:sym typeface="Calistoga"/>
              </a:rPr>
              <a:t>DALL’INSEDIAMENTO (4/03/2026)  AD OGGI</a:t>
            </a:r>
          </a:p>
          <a:p>
            <a:pPr algn="ctr">
              <a:lnSpc>
                <a:spcPts val="8681"/>
              </a:lnSpc>
            </a:pPr>
            <a:endParaRPr lang="en-US" sz="6200">
              <a:solidFill>
                <a:srgbClr val="953F10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28700" y="4325314"/>
            <a:ext cx="15354300" cy="80940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706"/>
              </a:lnSpc>
              <a:spcBef>
                <a:spcPct val="0"/>
              </a:spcBef>
            </a:pPr>
            <a:r>
              <a:rPr lang="en-US" sz="479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· </a:t>
            </a:r>
            <a:r>
              <a:rPr lang="en-US" sz="479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Triveneto</a:t>
            </a:r>
            <a:endParaRPr lang="en-US" sz="479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3518"/>
              </a:lnSpc>
              <a:spcBef>
                <a:spcPct val="0"/>
              </a:spcBef>
            </a:pPr>
            <a:r>
              <a:rPr lang="en-US" sz="2513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</a:p>
          <a:p>
            <a:pPr algn="l">
              <a:lnSpc>
                <a:spcPts val="4760"/>
              </a:lnSpc>
              <a:spcBef>
                <a:spcPct val="0"/>
              </a:spcBef>
            </a:pP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    -  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Partecipazione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a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riunioni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con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gli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altri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presidenti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(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Conferenza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dei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 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servizi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)</a:t>
            </a:r>
          </a:p>
          <a:p>
            <a:pPr algn="l">
              <a:lnSpc>
                <a:spcPts val="4760"/>
              </a:lnSpc>
              <a:spcBef>
                <a:spcPct val="0"/>
              </a:spcBef>
            </a:pP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          </a:t>
            </a:r>
          </a:p>
          <a:p>
            <a:pPr algn="l">
              <a:lnSpc>
                <a:spcPts val="4760"/>
              </a:lnSpc>
              <a:spcBef>
                <a:spcPct val="0"/>
              </a:spcBef>
            </a:pP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    -  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Attività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condivise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:</a:t>
            </a:r>
          </a:p>
          <a:p>
            <a:pPr marL="1371600" lvl="2" indent="-457200">
              <a:lnSpc>
                <a:spcPts val="4158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sz="297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Nomine</a:t>
            </a:r>
            <a:r>
              <a:rPr lang="en-US" sz="297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97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direttivi</a:t>
            </a:r>
            <a:r>
              <a:rPr lang="en-US" sz="297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97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Associazione</a:t>
            </a:r>
            <a:r>
              <a:rPr lang="en-US" sz="297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delle Tre </a:t>
            </a:r>
            <a:r>
              <a:rPr lang="en-US" sz="297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Venezie</a:t>
            </a:r>
            <a:r>
              <a:rPr lang="en-US" sz="297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e SAF </a:t>
            </a:r>
          </a:p>
          <a:p>
            <a:pPr marL="1371600" lvl="2" indent="-457200">
              <a:lnSpc>
                <a:spcPts val="4158"/>
              </a:lnSpc>
              <a:buFont typeface="Courier New" panose="02070309020205020404" pitchFamily="49" charset="0"/>
              <a:buChar char="o"/>
            </a:pPr>
            <a:r>
              <a:rPr lang="en-US" sz="297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Convegno</a:t>
            </a:r>
            <a:r>
              <a:rPr lang="en-US" sz="297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97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sulla</a:t>
            </a:r>
            <a:r>
              <a:rPr lang="en-US" sz="297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97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finanza</a:t>
            </a:r>
            <a:r>
              <a:rPr lang="en-US" sz="297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97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agevolata</a:t>
            </a:r>
            <a:endParaRPr lang="en-US" sz="297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marL="1371600" lvl="2" indent="-457200">
              <a:lnSpc>
                <a:spcPts val="4158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sz="297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Convegno</a:t>
            </a:r>
            <a:r>
              <a:rPr lang="en-US" sz="297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97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Eccellenze</a:t>
            </a:r>
            <a:r>
              <a:rPr lang="en-US" sz="297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del Nord Est</a:t>
            </a:r>
          </a:p>
          <a:p>
            <a:pPr algn="l">
              <a:lnSpc>
                <a:spcPts val="4760"/>
              </a:lnSpc>
              <a:spcBef>
                <a:spcPct val="0"/>
              </a:spcBef>
            </a:pPr>
            <a:endParaRPr lang="en-US" sz="297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297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4760"/>
              </a:lnSpc>
            </a:pP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   </a:t>
            </a:r>
          </a:p>
          <a:p>
            <a:pPr algn="l">
              <a:lnSpc>
                <a:spcPts val="2940"/>
              </a:lnSpc>
            </a:pPr>
            <a:endParaRPr lang="en-US" sz="34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40"/>
              </a:lnSpc>
            </a:pPr>
            <a:endParaRPr lang="en-US" sz="34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40"/>
              </a:lnSpc>
            </a:pPr>
            <a:endParaRPr lang="en-US" sz="34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40"/>
              </a:lnSpc>
            </a:pPr>
            <a:endParaRPr lang="en-US" sz="34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-885702" y="-221578"/>
            <a:ext cx="20059405" cy="1750639"/>
          </a:xfrm>
          <a:custGeom>
            <a:avLst/>
            <a:gdLst/>
            <a:ahLst/>
            <a:cxnLst/>
            <a:rect l="l" t="t" r="r" b="b"/>
            <a:pathLst>
              <a:path w="20059405" h="1750639">
                <a:moveTo>
                  <a:pt x="0" y="0"/>
                </a:moveTo>
                <a:lnTo>
                  <a:pt x="20059404" y="0"/>
                </a:lnTo>
                <a:lnTo>
                  <a:pt x="20059404" y="1750639"/>
                </a:lnTo>
                <a:lnTo>
                  <a:pt x="0" y="175063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 rot="-10800000">
            <a:off x="-733302" y="-69178"/>
            <a:ext cx="20059405" cy="1750639"/>
          </a:xfrm>
          <a:custGeom>
            <a:avLst/>
            <a:gdLst/>
            <a:ahLst/>
            <a:cxnLst/>
            <a:rect l="l" t="t" r="r" b="b"/>
            <a:pathLst>
              <a:path w="20059405" h="1750639">
                <a:moveTo>
                  <a:pt x="0" y="0"/>
                </a:moveTo>
                <a:lnTo>
                  <a:pt x="20059404" y="0"/>
                </a:lnTo>
                <a:lnTo>
                  <a:pt x="20059404" y="1750639"/>
                </a:lnTo>
                <a:lnTo>
                  <a:pt x="0" y="175063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14712487" y="6501078"/>
            <a:ext cx="11763062" cy="3785922"/>
          </a:xfrm>
          <a:custGeom>
            <a:avLst/>
            <a:gdLst/>
            <a:ahLst/>
            <a:cxnLst/>
            <a:rect l="l" t="t" r="r" b="b"/>
            <a:pathLst>
              <a:path w="11763062" h="3785922">
                <a:moveTo>
                  <a:pt x="0" y="0"/>
                </a:moveTo>
                <a:lnTo>
                  <a:pt x="11763062" y="0"/>
                </a:lnTo>
                <a:lnTo>
                  <a:pt x="11763062" y="3785922"/>
                </a:lnTo>
                <a:lnTo>
                  <a:pt x="0" y="37859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043" b="-2043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TextBox 5"/>
          <p:cNvSpPr txBox="1"/>
          <p:nvPr/>
        </p:nvSpPr>
        <p:spPr>
          <a:xfrm>
            <a:off x="142998" y="2135437"/>
            <a:ext cx="18145002" cy="2147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81"/>
              </a:lnSpc>
            </a:pPr>
            <a:r>
              <a:rPr lang="en-US" sz="6200">
                <a:solidFill>
                  <a:srgbClr val="953F10"/>
                </a:solidFill>
                <a:latin typeface="Calistoga"/>
                <a:ea typeface="Calistoga"/>
                <a:cs typeface="Calistoga"/>
                <a:sym typeface="Calistoga"/>
              </a:rPr>
              <a:t>L’ORDINE E LA COOPERATIVA KOINE’ </a:t>
            </a:r>
          </a:p>
          <a:p>
            <a:pPr algn="ctr">
              <a:lnSpc>
                <a:spcPts val="8681"/>
              </a:lnSpc>
            </a:pPr>
            <a:endParaRPr lang="en-US" sz="6200">
              <a:solidFill>
                <a:srgbClr val="953F10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28700" y="4325314"/>
            <a:ext cx="12386130" cy="9304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34162" lvl="1" indent="-517081" algn="l">
              <a:lnSpc>
                <a:spcPts val="6706"/>
              </a:lnSpc>
              <a:buFont typeface="Arial"/>
              <a:buChar char="•"/>
            </a:pPr>
            <a:r>
              <a:rPr lang="en-US" sz="479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Ruolo di Koinè:</a:t>
            </a:r>
          </a:p>
          <a:p>
            <a:pPr algn="l">
              <a:lnSpc>
                <a:spcPts val="6146"/>
              </a:lnSpc>
            </a:pPr>
            <a:endParaRPr lang="en-US" sz="479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6706"/>
              </a:lnSpc>
              <a:spcBef>
                <a:spcPct val="0"/>
              </a:spcBef>
            </a:pPr>
            <a:r>
              <a:rPr lang="en-US" sz="479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        - Servizi di supporto all’Ordine</a:t>
            </a:r>
          </a:p>
          <a:p>
            <a:pPr algn="l">
              <a:lnSpc>
                <a:spcPts val="6706"/>
              </a:lnSpc>
              <a:spcBef>
                <a:spcPct val="0"/>
              </a:spcBef>
            </a:pPr>
            <a:endParaRPr lang="en-US" sz="479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6706"/>
              </a:lnSpc>
              <a:spcBef>
                <a:spcPct val="0"/>
              </a:spcBef>
            </a:pPr>
            <a:r>
              <a:rPr lang="en-US" sz="479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        - Formazione</a:t>
            </a:r>
          </a:p>
          <a:p>
            <a:pPr algn="l">
              <a:lnSpc>
                <a:spcPts val="6706"/>
              </a:lnSpc>
              <a:spcBef>
                <a:spcPct val="0"/>
              </a:spcBef>
            </a:pPr>
            <a:endParaRPr lang="en-US" sz="479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3518"/>
              </a:lnSpc>
              <a:spcBef>
                <a:spcPct val="0"/>
              </a:spcBef>
            </a:pPr>
            <a:r>
              <a:rPr lang="en-US" sz="2513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</a:p>
          <a:p>
            <a:pPr algn="l">
              <a:lnSpc>
                <a:spcPts val="4760"/>
              </a:lnSpc>
              <a:spcBef>
                <a:spcPct val="0"/>
              </a:spcBef>
            </a:pPr>
            <a:r>
              <a:rPr lang="en-US" sz="340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    </a:t>
            </a:r>
          </a:p>
          <a:p>
            <a:pPr algn="l">
              <a:lnSpc>
                <a:spcPts val="4760"/>
              </a:lnSpc>
              <a:spcBef>
                <a:spcPct val="0"/>
              </a:spcBef>
            </a:pPr>
            <a:endParaRPr lang="en-US" sz="340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40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4760"/>
              </a:lnSpc>
            </a:pPr>
            <a:r>
              <a:rPr lang="en-US" sz="340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   </a:t>
            </a:r>
          </a:p>
          <a:p>
            <a:pPr algn="l">
              <a:lnSpc>
                <a:spcPts val="2940"/>
              </a:lnSpc>
            </a:pPr>
            <a:endParaRPr lang="en-US" sz="340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40"/>
              </a:lnSpc>
            </a:pPr>
            <a:endParaRPr lang="en-US" sz="340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40"/>
              </a:lnSpc>
            </a:pPr>
            <a:endParaRPr lang="en-US" sz="340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40"/>
              </a:lnSpc>
            </a:pPr>
            <a:endParaRPr lang="en-US" sz="340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-885702" y="-234910"/>
            <a:ext cx="20339219" cy="1775059"/>
          </a:xfrm>
          <a:custGeom>
            <a:avLst/>
            <a:gdLst/>
            <a:ahLst/>
            <a:cxnLst/>
            <a:rect l="l" t="t" r="r" b="b"/>
            <a:pathLst>
              <a:path w="20339219" h="1775059">
                <a:moveTo>
                  <a:pt x="0" y="0"/>
                </a:moveTo>
                <a:lnTo>
                  <a:pt x="20339219" y="0"/>
                </a:lnTo>
                <a:lnTo>
                  <a:pt x="20339219" y="1775059"/>
                </a:lnTo>
                <a:lnTo>
                  <a:pt x="0" y="177505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406724" y="3636617"/>
            <a:ext cx="4314727" cy="5410316"/>
          </a:xfrm>
          <a:custGeom>
            <a:avLst/>
            <a:gdLst/>
            <a:ahLst/>
            <a:cxnLst/>
            <a:rect l="l" t="t" r="r" b="b"/>
            <a:pathLst>
              <a:path w="4314727" h="5410316">
                <a:moveTo>
                  <a:pt x="0" y="0"/>
                </a:moveTo>
                <a:lnTo>
                  <a:pt x="4314727" y="0"/>
                </a:lnTo>
                <a:lnTo>
                  <a:pt x="4314727" y="5410316"/>
                </a:lnTo>
                <a:lnTo>
                  <a:pt x="0" y="54103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14394002" y="6501078"/>
            <a:ext cx="11763062" cy="3785922"/>
          </a:xfrm>
          <a:custGeom>
            <a:avLst/>
            <a:gdLst/>
            <a:ahLst/>
            <a:cxnLst/>
            <a:rect l="l" t="t" r="r" b="b"/>
            <a:pathLst>
              <a:path w="11763062" h="3785922">
                <a:moveTo>
                  <a:pt x="0" y="0"/>
                </a:moveTo>
                <a:lnTo>
                  <a:pt x="11763062" y="0"/>
                </a:lnTo>
                <a:lnTo>
                  <a:pt x="11763062" y="3785922"/>
                </a:lnTo>
                <a:lnTo>
                  <a:pt x="0" y="37859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2043" b="-2043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5463379" y="3636617"/>
            <a:ext cx="3680621" cy="5410316"/>
          </a:xfrm>
          <a:custGeom>
            <a:avLst/>
            <a:gdLst/>
            <a:ahLst/>
            <a:cxnLst/>
            <a:rect l="l" t="t" r="r" b="b"/>
            <a:pathLst>
              <a:path w="3680621" h="5410316">
                <a:moveTo>
                  <a:pt x="0" y="0"/>
                </a:moveTo>
                <a:lnTo>
                  <a:pt x="3680621" y="0"/>
                </a:lnTo>
                <a:lnTo>
                  <a:pt x="3680621" y="5410316"/>
                </a:lnTo>
                <a:lnTo>
                  <a:pt x="0" y="541031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9518" r="-22497" b="-11913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Freeform 6"/>
          <p:cNvSpPr/>
          <p:nvPr/>
        </p:nvSpPr>
        <p:spPr>
          <a:xfrm>
            <a:off x="10153335" y="3580952"/>
            <a:ext cx="4049576" cy="5465981"/>
          </a:xfrm>
          <a:custGeom>
            <a:avLst/>
            <a:gdLst/>
            <a:ahLst/>
            <a:cxnLst/>
            <a:rect l="l" t="t" r="r" b="b"/>
            <a:pathLst>
              <a:path w="4049576" h="5465981">
                <a:moveTo>
                  <a:pt x="0" y="0"/>
                </a:moveTo>
                <a:lnTo>
                  <a:pt x="4049576" y="0"/>
                </a:lnTo>
                <a:lnTo>
                  <a:pt x="4049576" y="5465981"/>
                </a:lnTo>
                <a:lnTo>
                  <a:pt x="0" y="546598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4942" r="-27105" b="-13480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7" name="TextBox 7"/>
          <p:cNvSpPr txBox="1"/>
          <p:nvPr/>
        </p:nvSpPr>
        <p:spPr>
          <a:xfrm>
            <a:off x="-2497109" y="1533210"/>
            <a:ext cx="14078004" cy="1552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00"/>
              </a:lnSpc>
            </a:pPr>
            <a:r>
              <a:rPr lang="en-US" sz="9000">
                <a:solidFill>
                  <a:srgbClr val="953F10"/>
                </a:solidFill>
                <a:latin typeface="Calistoga"/>
                <a:ea typeface="Calistoga"/>
                <a:cs typeface="Calistoga"/>
                <a:sym typeface="Calistoga"/>
              </a:rPr>
              <a:t>LA SQUADRA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-1716335" y="9210675"/>
            <a:ext cx="8560845" cy="8481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399" dirty="0">
                <a:solidFill>
                  <a:srgbClr val="4F0F0F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399" dirty="0">
                <a:latin typeface="Calistoga"/>
                <a:ea typeface="Calistoga"/>
                <a:cs typeface="Calistoga"/>
                <a:sym typeface="Calistoga"/>
              </a:rPr>
              <a:t>David Feichter - </a:t>
            </a:r>
            <a:r>
              <a:rPr lang="en-US" sz="2399" dirty="0" err="1">
                <a:latin typeface="Calistoga"/>
                <a:ea typeface="Calistoga"/>
                <a:cs typeface="Calistoga"/>
                <a:sym typeface="Calistoga"/>
              </a:rPr>
              <a:t>Vicepresidente</a:t>
            </a:r>
            <a:r>
              <a:rPr lang="en-US" sz="2399" dirty="0">
                <a:latin typeface="Calistoga"/>
                <a:ea typeface="Calistoga"/>
                <a:cs typeface="Calistoga"/>
                <a:sym typeface="Calistoga"/>
              </a:rPr>
              <a:t> </a:t>
            </a:r>
          </a:p>
          <a:p>
            <a:pPr algn="ctr">
              <a:lnSpc>
                <a:spcPts val="3359"/>
              </a:lnSpc>
            </a:pPr>
            <a:endParaRPr lang="en-US" sz="2399" dirty="0">
              <a:solidFill>
                <a:srgbClr val="4F0F0F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485071" y="9210675"/>
            <a:ext cx="7637238" cy="848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dirty="0">
                <a:solidFill>
                  <a:srgbClr val="000000"/>
                </a:solidFill>
                <a:latin typeface="Calistoga"/>
                <a:sym typeface="Calistoga"/>
              </a:rPr>
              <a:t>Andrea Alessi - </a:t>
            </a:r>
            <a:r>
              <a:rPr lang="en-US" sz="2400" dirty="0" err="1">
                <a:solidFill>
                  <a:srgbClr val="000000"/>
                </a:solidFill>
                <a:latin typeface="Calistoga"/>
                <a:sym typeface="Calistoga"/>
              </a:rPr>
              <a:t>Segretario</a:t>
            </a:r>
            <a:endParaRPr lang="en-US" sz="2400" dirty="0">
              <a:solidFill>
                <a:srgbClr val="000000"/>
              </a:solidFill>
              <a:latin typeface="Calistoga"/>
              <a:sym typeface="Calistoga"/>
            </a:endParaRPr>
          </a:p>
          <a:p>
            <a:pPr algn="ctr">
              <a:lnSpc>
                <a:spcPts val="3359"/>
              </a:lnSpc>
            </a:pPr>
            <a:endParaRPr lang="en-US" sz="2400" dirty="0">
              <a:solidFill>
                <a:srgbClr val="4F0F0F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316425" y="9210675"/>
            <a:ext cx="7984840" cy="848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dirty="0">
                <a:solidFill>
                  <a:srgbClr val="000000"/>
                </a:solidFill>
                <a:latin typeface="Calistoga"/>
                <a:sym typeface="Calistoga"/>
              </a:rPr>
              <a:t>Alois Stuffer - </a:t>
            </a:r>
            <a:r>
              <a:rPr lang="en-US" sz="2400" dirty="0" err="1">
                <a:solidFill>
                  <a:srgbClr val="000000"/>
                </a:solidFill>
                <a:latin typeface="Calistoga"/>
                <a:sym typeface="Calistoga"/>
              </a:rPr>
              <a:t>Tesoriere</a:t>
            </a:r>
            <a:endParaRPr lang="en-US" sz="2400" dirty="0">
              <a:solidFill>
                <a:srgbClr val="000000"/>
              </a:solidFill>
              <a:latin typeface="Calistoga"/>
              <a:sym typeface="Calistoga"/>
            </a:endParaRPr>
          </a:p>
          <a:p>
            <a:pPr algn="ctr">
              <a:lnSpc>
                <a:spcPts val="3359"/>
              </a:lnSpc>
            </a:pPr>
            <a:endParaRPr lang="en-US" sz="2400" dirty="0">
              <a:solidFill>
                <a:srgbClr val="4F0F0F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-885702" y="-216179"/>
            <a:ext cx="20059405" cy="1750639"/>
          </a:xfrm>
          <a:custGeom>
            <a:avLst/>
            <a:gdLst/>
            <a:ahLst/>
            <a:cxnLst/>
            <a:rect l="l" t="t" r="r" b="b"/>
            <a:pathLst>
              <a:path w="20059405" h="1750639">
                <a:moveTo>
                  <a:pt x="0" y="0"/>
                </a:moveTo>
                <a:lnTo>
                  <a:pt x="20059404" y="0"/>
                </a:lnTo>
                <a:lnTo>
                  <a:pt x="20059404" y="1750639"/>
                </a:lnTo>
                <a:lnTo>
                  <a:pt x="0" y="175063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14394002" y="6501078"/>
            <a:ext cx="11763062" cy="3785922"/>
          </a:xfrm>
          <a:custGeom>
            <a:avLst/>
            <a:gdLst/>
            <a:ahLst/>
            <a:cxnLst/>
            <a:rect l="l" t="t" r="r" b="b"/>
            <a:pathLst>
              <a:path w="11763062" h="3785922">
                <a:moveTo>
                  <a:pt x="0" y="0"/>
                </a:moveTo>
                <a:lnTo>
                  <a:pt x="11763062" y="0"/>
                </a:lnTo>
                <a:lnTo>
                  <a:pt x="11763062" y="3785922"/>
                </a:lnTo>
                <a:lnTo>
                  <a:pt x="0" y="37859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043" b="-2043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190781" y="3720705"/>
            <a:ext cx="4498225" cy="5560746"/>
          </a:xfrm>
          <a:custGeom>
            <a:avLst/>
            <a:gdLst/>
            <a:ahLst/>
            <a:cxnLst/>
            <a:rect l="l" t="t" r="r" b="b"/>
            <a:pathLst>
              <a:path w="4498225" h="5560746">
                <a:moveTo>
                  <a:pt x="0" y="0"/>
                </a:moveTo>
                <a:lnTo>
                  <a:pt x="4498224" y="0"/>
                </a:lnTo>
                <a:lnTo>
                  <a:pt x="4498224" y="5560746"/>
                </a:lnTo>
                <a:lnTo>
                  <a:pt x="0" y="556074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2461" t="-2004" r="-18860" b="-12313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4959914" y="3743856"/>
            <a:ext cx="4767719" cy="5537595"/>
          </a:xfrm>
          <a:custGeom>
            <a:avLst/>
            <a:gdLst/>
            <a:ahLst/>
            <a:cxnLst/>
            <a:rect l="l" t="t" r="r" b="b"/>
            <a:pathLst>
              <a:path w="4767719" h="5537595">
                <a:moveTo>
                  <a:pt x="0" y="0"/>
                </a:moveTo>
                <a:lnTo>
                  <a:pt x="4767718" y="0"/>
                </a:lnTo>
                <a:lnTo>
                  <a:pt x="4767718" y="5537595"/>
                </a:lnTo>
                <a:lnTo>
                  <a:pt x="0" y="55375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501" r="-501" b="-15946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Freeform 6"/>
          <p:cNvSpPr/>
          <p:nvPr/>
        </p:nvSpPr>
        <p:spPr>
          <a:xfrm>
            <a:off x="9998541" y="3720705"/>
            <a:ext cx="4395461" cy="5537595"/>
          </a:xfrm>
          <a:custGeom>
            <a:avLst/>
            <a:gdLst/>
            <a:ahLst/>
            <a:cxnLst/>
            <a:rect l="l" t="t" r="r" b="b"/>
            <a:pathLst>
              <a:path w="4395461" h="5537595">
                <a:moveTo>
                  <a:pt x="0" y="0"/>
                </a:moveTo>
                <a:lnTo>
                  <a:pt x="4395461" y="0"/>
                </a:lnTo>
                <a:lnTo>
                  <a:pt x="4395461" y="5537595"/>
                </a:lnTo>
                <a:lnTo>
                  <a:pt x="0" y="553759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3622" r="-17681" b="-14796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7" name="TextBox 7"/>
          <p:cNvSpPr txBox="1"/>
          <p:nvPr/>
        </p:nvSpPr>
        <p:spPr>
          <a:xfrm>
            <a:off x="-771224" y="9462135"/>
            <a:ext cx="6422233" cy="824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Claudio Andreatta - Consigliere</a:t>
            </a:r>
          </a:p>
          <a:p>
            <a:pPr algn="ctr">
              <a:lnSpc>
                <a:spcPts val="3359"/>
              </a:lnSpc>
            </a:pPr>
            <a:endParaRPr lang="en-US" sz="24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418561" y="9462135"/>
            <a:ext cx="4309071" cy="405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Werner Flaim - Consigliere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92748" y="9462135"/>
            <a:ext cx="4627556" cy="824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Sandra Lando - Consigliere</a:t>
            </a:r>
          </a:p>
          <a:p>
            <a:pPr algn="ctr">
              <a:lnSpc>
                <a:spcPts val="3359"/>
              </a:lnSpc>
            </a:pPr>
            <a:endParaRPr lang="en-US" sz="240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-2497109" y="1533210"/>
            <a:ext cx="14078004" cy="1552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00"/>
              </a:lnSpc>
            </a:pPr>
            <a:r>
              <a:rPr lang="en-US" sz="9000">
                <a:solidFill>
                  <a:srgbClr val="953F10"/>
                </a:solidFill>
                <a:latin typeface="Calistoga"/>
                <a:ea typeface="Calistoga"/>
                <a:cs typeface="Calistoga"/>
                <a:sym typeface="Calistoga"/>
              </a:rPr>
              <a:t>LA SQUADRA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-1" y="-234911"/>
            <a:ext cx="19173703" cy="1750639"/>
          </a:xfrm>
          <a:custGeom>
            <a:avLst/>
            <a:gdLst/>
            <a:ahLst/>
            <a:cxnLst/>
            <a:rect l="l" t="t" r="r" b="b"/>
            <a:pathLst>
              <a:path w="20059405" h="1750639">
                <a:moveTo>
                  <a:pt x="0" y="0"/>
                </a:moveTo>
                <a:lnTo>
                  <a:pt x="20059404" y="0"/>
                </a:lnTo>
                <a:lnTo>
                  <a:pt x="20059404" y="1750639"/>
                </a:lnTo>
                <a:lnTo>
                  <a:pt x="0" y="175063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14394002" y="6501078"/>
            <a:ext cx="11763062" cy="3785922"/>
          </a:xfrm>
          <a:custGeom>
            <a:avLst/>
            <a:gdLst/>
            <a:ahLst/>
            <a:cxnLst/>
            <a:rect l="l" t="t" r="r" b="b"/>
            <a:pathLst>
              <a:path w="11763062" h="3785922">
                <a:moveTo>
                  <a:pt x="0" y="0"/>
                </a:moveTo>
                <a:lnTo>
                  <a:pt x="11763062" y="0"/>
                </a:lnTo>
                <a:lnTo>
                  <a:pt x="11763062" y="3785922"/>
                </a:lnTo>
                <a:lnTo>
                  <a:pt x="0" y="37859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043" b="-2043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2330395" y="3471028"/>
            <a:ext cx="4645936" cy="6089693"/>
          </a:xfrm>
          <a:custGeom>
            <a:avLst/>
            <a:gdLst/>
            <a:ahLst/>
            <a:cxnLst/>
            <a:rect l="l" t="t" r="r" b="b"/>
            <a:pathLst>
              <a:path w="4645936" h="6089693">
                <a:moveTo>
                  <a:pt x="0" y="0"/>
                </a:moveTo>
                <a:lnTo>
                  <a:pt x="4645936" y="0"/>
                </a:lnTo>
                <a:lnTo>
                  <a:pt x="4645936" y="6089694"/>
                </a:lnTo>
                <a:lnTo>
                  <a:pt x="0" y="60896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8740879" y="3489104"/>
            <a:ext cx="4527986" cy="6071617"/>
          </a:xfrm>
          <a:custGeom>
            <a:avLst/>
            <a:gdLst/>
            <a:ahLst/>
            <a:cxnLst/>
            <a:rect l="l" t="t" r="r" b="b"/>
            <a:pathLst>
              <a:path w="4527986" h="6071617">
                <a:moveTo>
                  <a:pt x="0" y="0"/>
                </a:moveTo>
                <a:lnTo>
                  <a:pt x="4527986" y="0"/>
                </a:lnTo>
                <a:lnTo>
                  <a:pt x="4527986" y="6071618"/>
                </a:lnTo>
                <a:lnTo>
                  <a:pt x="0" y="60716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TextBox 6"/>
          <p:cNvSpPr txBox="1"/>
          <p:nvPr/>
        </p:nvSpPr>
        <p:spPr>
          <a:xfrm>
            <a:off x="-2497109" y="1533210"/>
            <a:ext cx="14078004" cy="1552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00"/>
              </a:lnSpc>
            </a:pPr>
            <a:r>
              <a:rPr lang="en-US" sz="9000">
                <a:solidFill>
                  <a:srgbClr val="953F10"/>
                </a:solidFill>
                <a:latin typeface="Calistoga"/>
                <a:ea typeface="Calistoga"/>
                <a:cs typeface="Calistoga"/>
                <a:sym typeface="Calistoga"/>
              </a:rPr>
              <a:t>LA SQUADRA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775502" y="9698325"/>
            <a:ext cx="5200829" cy="848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dirty="0">
                <a:latin typeface="Calistoga"/>
                <a:sym typeface="Calistoga"/>
              </a:rPr>
              <a:t>Daniel</a:t>
            </a:r>
            <a:r>
              <a:rPr lang="en-US" sz="2400" dirty="0"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400" dirty="0">
                <a:latin typeface="Calistoga"/>
                <a:sym typeface="Calistoga"/>
              </a:rPr>
              <a:t>Obermair - Consigliere</a:t>
            </a:r>
          </a:p>
          <a:p>
            <a:pPr algn="ctr">
              <a:lnSpc>
                <a:spcPts val="3359"/>
              </a:lnSpc>
            </a:pPr>
            <a:endParaRPr lang="en-US" sz="2400" dirty="0">
              <a:solidFill>
                <a:srgbClr val="4F0F0F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815261" y="9698325"/>
            <a:ext cx="6379223" cy="848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dirty="0">
                <a:latin typeface="Calistoga"/>
                <a:sym typeface="Calistoga"/>
              </a:rPr>
              <a:t>Sara Pellegrini - Consigliere</a:t>
            </a:r>
          </a:p>
          <a:p>
            <a:pPr algn="ctr">
              <a:lnSpc>
                <a:spcPts val="3359"/>
              </a:lnSpc>
            </a:pPr>
            <a:endParaRPr lang="en-US" sz="2400" dirty="0">
              <a:solidFill>
                <a:srgbClr val="4F0F0F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-885702" y="-216179"/>
            <a:ext cx="20059405" cy="1750639"/>
          </a:xfrm>
          <a:custGeom>
            <a:avLst/>
            <a:gdLst/>
            <a:ahLst/>
            <a:cxnLst/>
            <a:rect l="l" t="t" r="r" b="b"/>
            <a:pathLst>
              <a:path w="20059405" h="1750639">
                <a:moveTo>
                  <a:pt x="0" y="0"/>
                </a:moveTo>
                <a:lnTo>
                  <a:pt x="20059404" y="0"/>
                </a:lnTo>
                <a:lnTo>
                  <a:pt x="20059404" y="1750639"/>
                </a:lnTo>
                <a:lnTo>
                  <a:pt x="0" y="175063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14394002" y="6501078"/>
            <a:ext cx="11763062" cy="3785922"/>
          </a:xfrm>
          <a:custGeom>
            <a:avLst/>
            <a:gdLst/>
            <a:ahLst/>
            <a:cxnLst/>
            <a:rect l="l" t="t" r="r" b="b"/>
            <a:pathLst>
              <a:path w="11763062" h="3785922">
                <a:moveTo>
                  <a:pt x="0" y="0"/>
                </a:moveTo>
                <a:lnTo>
                  <a:pt x="11763062" y="0"/>
                </a:lnTo>
                <a:lnTo>
                  <a:pt x="11763062" y="3785922"/>
                </a:lnTo>
                <a:lnTo>
                  <a:pt x="0" y="37859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043" b="-2043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2379813" y="3375202"/>
            <a:ext cx="4865584" cy="5883098"/>
          </a:xfrm>
          <a:custGeom>
            <a:avLst/>
            <a:gdLst/>
            <a:ahLst/>
            <a:cxnLst/>
            <a:rect l="l" t="t" r="r" b="b"/>
            <a:pathLst>
              <a:path w="4865584" h="5883098">
                <a:moveTo>
                  <a:pt x="0" y="0"/>
                </a:moveTo>
                <a:lnTo>
                  <a:pt x="4865584" y="0"/>
                </a:lnTo>
                <a:lnTo>
                  <a:pt x="4865584" y="5883098"/>
                </a:lnTo>
                <a:lnTo>
                  <a:pt x="0" y="588309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0473" r="-11782" b="-6266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8515557" y="3375202"/>
            <a:ext cx="4863073" cy="5883098"/>
          </a:xfrm>
          <a:custGeom>
            <a:avLst/>
            <a:gdLst/>
            <a:ahLst/>
            <a:cxnLst/>
            <a:rect l="l" t="t" r="r" b="b"/>
            <a:pathLst>
              <a:path w="4863073" h="5883098">
                <a:moveTo>
                  <a:pt x="0" y="0"/>
                </a:moveTo>
                <a:lnTo>
                  <a:pt x="4863073" y="0"/>
                </a:lnTo>
                <a:lnTo>
                  <a:pt x="4863073" y="5883098"/>
                </a:lnTo>
                <a:lnTo>
                  <a:pt x="0" y="58830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8054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TextBox 6"/>
          <p:cNvSpPr txBox="1"/>
          <p:nvPr/>
        </p:nvSpPr>
        <p:spPr>
          <a:xfrm>
            <a:off x="-2497109" y="1533210"/>
            <a:ext cx="14078004" cy="1552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00"/>
              </a:lnSpc>
            </a:pPr>
            <a:r>
              <a:rPr lang="en-US" sz="9000">
                <a:solidFill>
                  <a:srgbClr val="953F10"/>
                </a:solidFill>
                <a:latin typeface="Calistoga"/>
                <a:ea typeface="Calistoga"/>
                <a:cs typeface="Calistoga"/>
                <a:sym typeface="Calistoga"/>
              </a:rPr>
              <a:t>LA SQUADRA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594373" y="9496425"/>
            <a:ext cx="4790299" cy="848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 dirty="0">
                <a:latin typeface="Calistoga"/>
                <a:ea typeface="Calistoga"/>
                <a:cs typeface="Calistoga"/>
                <a:sym typeface="Calistoga"/>
              </a:rPr>
              <a:t>Marcella Pugliese - Consigliere</a:t>
            </a:r>
          </a:p>
          <a:p>
            <a:pPr algn="ctr">
              <a:lnSpc>
                <a:spcPts val="3360"/>
              </a:lnSpc>
            </a:pPr>
            <a:endParaRPr lang="en-US" sz="2400" dirty="0">
              <a:solidFill>
                <a:srgbClr val="953F10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308542" y="9496425"/>
            <a:ext cx="5598935" cy="848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 dirty="0">
                <a:latin typeface="Calistoga"/>
                <a:ea typeface="Calistoga"/>
                <a:cs typeface="Calistoga"/>
                <a:sym typeface="Calistoga"/>
              </a:rPr>
              <a:t>Roland Stuefer – Consigliere</a:t>
            </a:r>
          </a:p>
          <a:p>
            <a:pPr algn="ctr">
              <a:lnSpc>
                <a:spcPts val="3360"/>
              </a:lnSpc>
            </a:pPr>
            <a:endParaRPr lang="en-US" sz="2400" dirty="0">
              <a:solidFill>
                <a:srgbClr val="953F10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-885702" y="-221456"/>
            <a:ext cx="20059405" cy="1750639"/>
          </a:xfrm>
          <a:custGeom>
            <a:avLst/>
            <a:gdLst/>
            <a:ahLst/>
            <a:cxnLst/>
            <a:rect l="l" t="t" r="r" b="b"/>
            <a:pathLst>
              <a:path w="20059405" h="1750639">
                <a:moveTo>
                  <a:pt x="0" y="0"/>
                </a:moveTo>
                <a:lnTo>
                  <a:pt x="20059404" y="0"/>
                </a:lnTo>
                <a:lnTo>
                  <a:pt x="20059404" y="1750639"/>
                </a:lnTo>
                <a:lnTo>
                  <a:pt x="0" y="175063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TextBox 3"/>
          <p:cNvSpPr txBox="1"/>
          <p:nvPr/>
        </p:nvSpPr>
        <p:spPr>
          <a:xfrm>
            <a:off x="-1592424" y="1617980"/>
            <a:ext cx="17679881" cy="3525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0"/>
              </a:lnSpc>
            </a:pPr>
            <a:r>
              <a:rPr lang="en-US" sz="6700">
                <a:solidFill>
                  <a:srgbClr val="953F10"/>
                </a:solidFill>
                <a:latin typeface="Calistoga"/>
                <a:ea typeface="Calistoga"/>
                <a:cs typeface="Calistoga"/>
                <a:sym typeface="Calistoga"/>
              </a:rPr>
              <a:t>OBIETTIVI DEL NOSTRO MANDATO </a:t>
            </a:r>
          </a:p>
          <a:p>
            <a:pPr algn="ctr">
              <a:lnSpc>
                <a:spcPts val="9380"/>
              </a:lnSpc>
            </a:pPr>
            <a:r>
              <a:rPr lang="en-US" sz="6700">
                <a:solidFill>
                  <a:srgbClr val="953F10"/>
                </a:solidFill>
                <a:latin typeface="Calistoga"/>
                <a:ea typeface="Calistoga"/>
                <a:cs typeface="Calistoga"/>
                <a:sym typeface="Calistoga"/>
              </a:rPr>
              <a:t>(2026-2030) </a:t>
            </a:r>
          </a:p>
          <a:p>
            <a:pPr algn="ctr">
              <a:lnSpc>
                <a:spcPts val="9380"/>
              </a:lnSpc>
            </a:pPr>
            <a:endParaRPr lang="en-US" sz="6700">
              <a:solidFill>
                <a:srgbClr val="953F10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39930" y="4109248"/>
            <a:ext cx="14345163" cy="62616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6107" lvl="1" indent="-313054" algn="l">
              <a:lnSpc>
                <a:spcPts val="4059"/>
              </a:lnSpc>
              <a:buFont typeface="Arial"/>
              <a:buChar char="•"/>
            </a:pP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Valorizzazione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del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ruolo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del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commercialista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/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esperto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contabile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come presidio di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competenza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e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affidabilità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nel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sistema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economico</a:t>
            </a:r>
            <a:endParaRPr lang="en-US" sz="2899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4059"/>
              </a:lnSpc>
            </a:pPr>
            <a:endParaRPr lang="en-US" sz="2899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marL="626107" lvl="1" indent="-313054" algn="l">
              <a:lnSpc>
                <a:spcPts val="4059"/>
              </a:lnSpc>
              <a:buFont typeface="Arial"/>
              <a:buChar char="•"/>
            </a:pP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Consolidare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il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dialogo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con le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istituzioni</a:t>
            </a:r>
            <a:endParaRPr lang="en-US" sz="2899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4059"/>
              </a:lnSpc>
            </a:pPr>
            <a:endParaRPr lang="en-US" sz="2899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marL="626107" lvl="1" indent="-313054" algn="l">
              <a:lnSpc>
                <a:spcPts val="4059"/>
              </a:lnSpc>
              <a:buFont typeface="Arial"/>
              <a:buChar char="•"/>
            </a:pP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Tutela della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professione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e il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consolidamento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della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cultura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della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legalità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economica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</a:p>
          <a:p>
            <a:pPr algn="l">
              <a:lnSpc>
                <a:spcPts val="4059"/>
              </a:lnSpc>
            </a:pPr>
            <a:endParaRPr lang="en-US" sz="2899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marL="626107" lvl="1" indent="-313054" algn="l">
              <a:lnSpc>
                <a:spcPts val="4059"/>
              </a:lnSpc>
              <a:buFont typeface="Arial"/>
              <a:buChar char="•"/>
            </a:pP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Rafforzamento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dei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servizi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per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gli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iscritti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(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ordine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come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fabbrica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di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servizi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che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supporti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tangibilmente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i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Colleghi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)</a:t>
            </a:r>
          </a:p>
          <a:p>
            <a:pPr algn="l">
              <a:lnSpc>
                <a:spcPts val="4059"/>
              </a:lnSpc>
            </a:pPr>
            <a:endParaRPr lang="en-US" sz="2899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marL="626107" lvl="1" indent="-313054" algn="l">
              <a:lnSpc>
                <a:spcPts val="4059"/>
              </a:lnSpc>
              <a:buFont typeface="Arial"/>
              <a:buChar char="•"/>
            </a:pP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Attenzione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ai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giovani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, alla loro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formazione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(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rapporti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con Università e </a:t>
            </a:r>
            <a:r>
              <a:rPr lang="en-US" sz="289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scuole</a:t>
            </a:r>
            <a:r>
              <a:rPr lang="en-US" sz="289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)</a:t>
            </a:r>
          </a:p>
          <a:p>
            <a:pPr algn="l">
              <a:lnSpc>
                <a:spcPts val="3919"/>
              </a:lnSpc>
            </a:pPr>
            <a:endParaRPr lang="en-US" sz="2899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4585093" y="6501078"/>
            <a:ext cx="11763062" cy="3785922"/>
          </a:xfrm>
          <a:custGeom>
            <a:avLst/>
            <a:gdLst/>
            <a:ahLst/>
            <a:cxnLst/>
            <a:rect l="l" t="t" r="r" b="b"/>
            <a:pathLst>
              <a:path w="11763062" h="3785922">
                <a:moveTo>
                  <a:pt x="0" y="0"/>
                </a:moveTo>
                <a:lnTo>
                  <a:pt x="11763062" y="0"/>
                </a:lnTo>
                <a:lnTo>
                  <a:pt x="11763062" y="3785922"/>
                </a:lnTo>
                <a:lnTo>
                  <a:pt x="0" y="37859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043" b="-2043"/>
            </a:stretch>
          </a:blipFill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-885702" y="-224182"/>
            <a:ext cx="20059405" cy="1750639"/>
          </a:xfrm>
          <a:custGeom>
            <a:avLst/>
            <a:gdLst/>
            <a:ahLst/>
            <a:cxnLst/>
            <a:rect l="l" t="t" r="r" b="b"/>
            <a:pathLst>
              <a:path w="20059405" h="1750639">
                <a:moveTo>
                  <a:pt x="0" y="0"/>
                </a:moveTo>
                <a:lnTo>
                  <a:pt x="20059404" y="0"/>
                </a:lnTo>
                <a:lnTo>
                  <a:pt x="20059404" y="1750639"/>
                </a:lnTo>
                <a:lnTo>
                  <a:pt x="0" y="175063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14712487" y="6501078"/>
            <a:ext cx="11763062" cy="3785922"/>
          </a:xfrm>
          <a:custGeom>
            <a:avLst/>
            <a:gdLst/>
            <a:ahLst/>
            <a:cxnLst/>
            <a:rect l="l" t="t" r="r" b="b"/>
            <a:pathLst>
              <a:path w="11763062" h="3785922">
                <a:moveTo>
                  <a:pt x="0" y="0"/>
                </a:moveTo>
                <a:lnTo>
                  <a:pt x="11763062" y="0"/>
                </a:lnTo>
                <a:lnTo>
                  <a:pt x="11763062" y="3785922"/>
                </a:lnTo>
                <a:lnTo>
                  <a:pt x="0" y="37859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043" b="-2043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TextBox 4"/>
          <p:cNvSpPr txBox="1"/>
          <p:nvPr/>
        </p:nvSpPr>
        <p:spPr>
          <a:xfrm>
            <a:off x="270392" y="1656493"/>
            <a:ext cx="18145002" cy="32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81"/>
              </a:lnSpc>
            </a:pPr>
            <a:r>
              <a:rPr lang="en-US" sz="6200" dirty="0">
                <a:solidFill>
                  <a:srgbClr val="953F10"/>
                </a:solidFill>
                <a:latin typeface="Calistoga"/>
                <a:ea typeface="Calistoga"/>
                <a:cs typeface="Calistoga"/>
                <a:sym typeface="Calistoga"/>
              </a:rPr>
              <a:t>ATTIVITA’ DEL CONSIGLIO </a:t>
            </a:r>
          </a:p>
          <a:p>
            <a:pPr algn="ctr">
              <a:lnSpc>
                <a:spcPts val="8681"/>
              </a:lnSpc>
            </a:pPr>
            <a:r>
              <a:rPr lang="en-US" sz="6200" dirty="0">
                <a:solidFill>
                  <a:srgbClr val="953F10"/>
                </a:solidFill>
                <a:latin typeface="Calistoga"/>
                <a:ea typeface="Calistoga"/>
                <a:cs typeface="Calistoga"/>
                <a:sym typeface="Calistoga"/>
              </a:rPr>
              <a:t>DALL’INSEDIAMENTO (4/03/2026)  AD OGGI</a:t>
            </a:r>
          </a:p>
          <a:p>
            <a:pPr algn="ctr">
              <a:lnSpc>
                <a:spcPts val="8681"/>
              </a:lnSpc>
            </a:pPr>
            <a:endParaRPr lang="en-US" sz="6200" dirty="0">
              <a:solidFill>
                <a:srgbClr val="953F10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621720" y="5183586"/>
            <a:ext cx="5663906" cy="4517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900"/>
              </a:lnSpc>
              <a:spcBef>
                <a:spcPct val="0"/>
              </a:spcBef>
            </a:pPr>
            <a:r>
              <a:rPr lang="en-US" sz="225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- Albo e Registro del </a:t>
            </a:r>
            <a:r>
              <a:rPr lang="en-US" sz="225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tirocinio</a:t>
            </a:r>
            <a:endParaRPr lang="en-US" sz="2259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00"/>
              </a:lnSpc>
              <a:spcBef>
                <a:spcPct val="0"/>
              </a:spcBef>
            </a:pPr>
            <a:r>
              <a:rPr lang="en-US" sz="225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- </a:t>
            </a:r>
            <a:r>
              <a:rPr lang="en-US" sz="225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Antiriciclaggio</a:t>
            </a:r>
            <a:r>
              <a:rPr lang="en-US" sz="225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/Privacy</a:t>
            </a:r>
          </a:p>
          <a:p>
            <a:pPr algn="l">
              <a:lnSpc>
                <a:spcPts val="29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00"/>
              </a:lnSpc>
              <a:spcBef>
                <a:spcPct val="0"/>
              </a:spcBef>
            </a:pPr>
            <a:r>
              <a:rPr lang="en-US" sz="225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- </a:t>
            </a:r>
            <a:r>
              <a:rPr lang="en-US" sz="225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Commercialista</a:t>
            </a:r>
            <a:r>
              <a:rPr lang="en-US" sz="225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del </a:t>
            </a:r>
            <a:r>
              <a:rPr lang="en-US" sz="225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lavoro</a:t>
            </a:r>
            <a:endParaRPr lang="en-US" sz="2259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00"/>
              </a:lnSpc>
              <a:spcBef>
                <a:spcPct val="0"/>
              </a:spcBef>
            </a:pPr>
            <a:r>
              <a:rPr lang="en-US" sz="225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- </a:t>
            </a:r>
            <a:r>
              <a:rPr lang="en-US" sz="225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Composizione</a:t>
            </a:r>
            <a:r>
              <a:rPr lang="en-US" sz="225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25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negoziata</a:t>
            </a:r>
            <a:r>
              <a:rPr lang="en-US" sz="225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della </a:t>
            </a:r>
            <a:r>
              <a:rPr lang="en-US" sz="225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crisi</a:t>
            </a:r>
            <a:r>
              <a:rPr lang="en-US" sz="225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</a:p>
          <a:p>
            <a:pPr algn="l">
              <a:lnSpc>
                <a:spcPts val="2900"/>
              </a:lnSpc>
              <a:spcBef>
                <a:spcPct val="0"/>
              </a:spcBef>
            </a:pPr>
            <a:r>
              <a:rPr lang="en-US" sz="225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   </a:t>
            </a:r>
            <a:r>
              <a:rPr lang="en-US" sz="225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d’impresa</a:t>
            </a:r>
            <a:endParaRPr lang="en-US" sz="2259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00"/>
              </a:lnSpc>
              <a:spcBef>
                <a:spcPct val="0"/>
              </a:spcBef>
            </a:pPr>
            <a:r>
              <a:rPr lang="en-US" sz="225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- </a:t>
            </a:r>
            <a:r>
              <a:rPr lang="en-US" sz="225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Congruità</a:t>
            </a:r>
            <a:r>
              <a:rPr lang="en-US" sz="2259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259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onorari</a:t>
            </a:r>
            <a:endParaRPr lang="en-US" sz="2259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ctr">
              <a:lnSpc>
                <a:spcPts val="3163"/>
              </a:lnSpc>
              <a:spcBef>
                <a:spcPct val="0"/>
              </a:spcBef>
            </a:pPr>
            <a:endParaRPr lang="en-US" sz="2259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ctr">
              <a:lnSpc>
                <a:spcPts val="3163"/>
              </a:lnSpc>
              <a:spcBef>
                <a:spcPct val="0"/>
              </a:spcBef>
            </a:pPr>
            <a:endParaRPr lang="en-US" sz="2259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285626" y="5183586"/>
            <a:ext cx="8182974" cy="44548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900"/>
              </a:lnSpc>
              <a:spcBef>
                <a:spcPct val="0"/>
              </a:spcBef>
            </a:pPr>
            <a:r>
              <a:rPr lang="en-US" sz="2396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- </a:t>
            </a:r>
            <a:r>
              <a:rPr lang="en-US" sz="2396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Formazione</a:t>
            </a:r>
            <a:r>
              <a:rPr lang="en-US" sz="2396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396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professionale</a:t>
            </a:r>
            <a:r>
              <a:rPr lang="en-US" sz="2396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/</a:t>
            </a:r>
            <a:r>
              <a:rPr lang="en-US" sz="2396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rapporti</a:t>
            </a:r>
            <a:r>
              <a:rPr lang="en-US" sz="2396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Università-</a:t>
            </a:r>
            <a:r>
              <a:rPr lang="en-US" sz="2396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Scuole</a:t>
            </a:r>
            <a:endParaRPr lang="en-US" sz="2396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00"/>
              </a:lnSpc>
              <a:spcBef>
                <a:spcPct val="0"/>
              </a:spcBef>
            </a:pPr>
            <a:endParaRPr lang="en-US" sz="2396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marL="342900" indent="-342900" algn="l">
              <a:lnSpc>
                <a:spcPts val="2900"/>
              </a:lnSpc>
              <a:spcBef>
                <a:spcPct val="0"/>
              </a:spcBef>
              <a:buFontTx/>
              <a:buChar char="-"/>
            </a:pPr>
            <a:r>
              <a:rPr lang="en-US" sz="2396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Enti </a:t>
            </a:r>
            <a:r>
              <a:rPr lang="en-US" sz="2396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pubblici</a:t>
            </a:r>
            <a:endParaRPr lang="en-US" sz="2396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marL="342900" indent="-342900" algn="l">
              <a:lnSpc>
                <a:spcPts val="2900"/>
              </a:lnSpc>
              <a:spcBef>
                <a:spcPct val="0"/>
              </a:spcBef>
              <a:buFontTx/>
              <a:buChar char="-"/>
            </a:pPr>
            <a:endParaRPr lang="en-US" sz="20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00"/>
              </a:lnSpc>
              <a:spcBef>
                <a:spcPct val="0"/>
              </a:spcBef>
            </a:pPr>
            <a:r>
              <a:rPr lang="en-US" sz="2396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- Rapporti </a:t>
            </a:r>
            <a:r>
              <a:rPr lang="en-US" sz="2396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internazionali</a:t>
            </a:r>
            <a:r>
              <a:rPr lang="en-US" sz="2396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e </a:t>
            </a:r>
            <a:r>
              <a:rPr lang="en-US" sz="2396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internazionalizzazione</a:t>
            </a:r>
            <a:r>
              <a:rPr lang="en-US" sz="2396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</a:p>
          <a:p>
            <a:pPr algn="l">
              <a:lnSpc>
                <a:spcPts val="2900"/>
              </a:lnSpc>
              <a:spcBef>
                <a:spcPct val="0"/>
              </a:spcBef>
            </a:pPr>
            <a:r>
              <a:rPr lang="en-US" sz="2396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   </a:t>
            </a:r>
            <a:r>
              <a:rPr lang="en-US" sz="2396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imprese</a:t>
            </a:r>
            <a:endParaRPr lang="en-US" sz="2396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00"/>
              </a:lnSpc>
              <a:spcBef>
                <a:spcPct val="0"/>
              </a:spcBef>
            </a:pPr>
            <a:endParaRPr lang="en-US" sz="2396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00"/>
              </a:lnSpc>
              <a:spcBef>
                <a:spcPct val="0"/>
              </a:spcBef>
            </a:pPr>
            <a:r>
              <a:rPr lang="en-US" sz="2396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- </a:t>
            </a:r>
            <a:r>
              <a:rPr lang="en-US" sz="2396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Dialogo</a:t>
            </a:r>
            <a:r>
              <a:rPr lang="en-US" sz="2396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e </a:t>
            </a:r>
            <a:r>
              <a:rPr lang="en-US" sz="2396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rapporti</a:t>
            </a:r>
            <a:r>
              <a:rPr lang="en-US" sz="2396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con </a:t>
            </a:r>
            <a:r>
              <a:rPr lang="en-US" sz="2396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gli</a:t>
            </a:r>
            <a:r>
              <a:rPr lang="en-US" sz="2396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396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iscritti</a:t>
            </a:r>
            <a:endParaRPr lang="en-US" sz="2396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00"/>
              </a:lnSpc>
              <a:spcBef>
                <a:spcPct val="0"/>
              </a:spcBef>
            </a:pPr>
            <a:endParaRPr lang="en-US" sz="2396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00"/>
              </a:lnSpc>
              <a:spcBef>
                <a:spcPct val="0"/>
              </a:spcBef>
            </a:pPr>
            <a:r>
              <a:rPr lang="en-US" sz="2396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- </a:t>
            </a:r>
            <a:r>
              <a:rPr lang="en-US" sz="2396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Abusivismo</a:t>
            </a:r>
            <a:r>
              <a:rPr lang="en-US" sz="2396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e tutela </a:t>
            </a:r>
            <a:r>
              <a:rPr lang="en-US" sz="2396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professionale</a:t>
            </a:r>
            <a:endParaRPr lang="en-US" sz="2396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00"/>
              </a:lnSpc>
              <a:spcBef>
                <a:spcPct val="0"/>
              </a:spcBef>
            </a:pPr>
            <a:endParaRPr lang="en-US" sz="2396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00"/>
              </a:lnSpc>
              <a:spcBef>
                <a:spcPct val="0"/>
              </a:spcBef>
            </a:pPr>
            <a:r>
              <a:rPr lang="en-US" sz="2396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- </a:t>
            </a:r>
            <a:r>
              <a:rPr lang="en-US" sz="2396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Incompatibilità</a:t>
            </a:r>
            <a:endParaRPr lang="en-US" sz="2396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08297" y="4195637"/>
            <a:ext cx="6777329" cy="821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34162" lvl="1" indent="-517081" algn="l">
              <a:lnSpc>
                <a:spcPts val="6706"/>
              </a:lnSpc>
              <a:buFont typeface="Arial"/>
              <a:buChar char="•"/>
            </a:pPr>
            <a:r>
              <a:rPr lang="en-US" sz="479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Commissioni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-885702" y="-234910"/>
            <a:ext cx="20059405" cy="1750639"/>
          </a:xfrm>
          <a:custGeom>
            <a:avLst/>
            <a:gdLst/>
            <a:ahLst/>
            <a:cxnLst/>
            <a:rect l="l" t="t" r="r" b="b"/>
            <a:pathLst>
              <a:path w="20059405" h="1750639">
                <a:moveTo>
                  <a:pt x="0" y="0"/>
                </a:moveTo>
                <a:lnTo>
                  <a:pt x="20059404" y="0"/>
                </a:lnTo>
                <a:lnTo>
                  <a:pt x="20059404" y="1750639"/>
                </a:lnTo>
                <a:lnTo>
                  <a:pt x="0" y="175063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TextBox 3"/>
          <p:cNvSpPr txBox="1"/>
          <p:nvPr/>
        </p:nvSpPr>
        <p:spPr>
          <a:xfrm>
            <a:off x="142998" y="1753255"/>
            <a:ext cx="18145002" cy="32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81"/>
              </a:lnSpc>
            </a:pPr>
            <a:r>
              <a:rPr lang="en-US" sz="6200">
                <a:solidFill>
                  <a:srgbClr val="953F10"/>
                </a:solidFill>
                <a:latin typeface="Calistoga"/>
                <a:ea typeface="Calistoga"/>
                <a:cs typeface="Calistoga"/>
                <a:sym typeface="Calistoga"/>
              </a:rPr>
              <a:t>ATTIVITA’ DEL CONSIGLIO </a:t>
            </a:r>
          </a:p>
          <a:p>
            <a:pPr algn="ctr">
              <a:lnSpc>
                <a:spcPts val="8681"/>
              </a:lnSpc>
            </a:pPr>
            <a:r>
              <a:rPr lang="en-US" sz="6200">
                <a:solidFill>
                  <a:srgbClr val="953F10"/>
                </a:solidFill>
                <a:latin typeface="Calistoga"/>
                <a:ea typeface="Calistoga"/>
                <a:cs typeface="Calistoga"/>
                <a:sym typeface="Calistoga"/>
              </a:rPr>
              <a:t>DALL’INSEDIAMENTO (4/03/2026)  AD OGGI</a:t>
            </a:r>
          </a:p>
          <a:p>
            <a:pPr algn="ctr">
              <a:lnSpc>
                <a:spcPts val="8681"/>
              </a:lnSpc>
            </a:pPr>
            <a:endParaRPr lang="en-US" sz="6200">
              <a:solidFill>
                <a:srgbClr val="953F10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4712487" y="6501078"/>
            <a:ext cx="11763062" cy="3785922"/>
          </a:xfrm>
          <a:custGeom>
            <a:avLst/>
            <a:gdLst/>
            <a:ahLst/>
            <a:cxnLst/>
            <a:rect l="l" t="t" r="r" b="b"/>
            <a:pathLst>
              <a:path w="11763062" h="3785922">
                <a:moveTo>
                  <a:pt x="0" y="0"/>
                </a:moveTo>
                <a:lnTo>
                  <a:pt x="11763062" y="0"/>
                </a:lnTo>
                <a:lnTo>
                  <a:pt x="11763062" y="3785922"/>
                </a:lnTo>
                <a:lnTo>
                  <a:pt x="0" y="37859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043" b="-2043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TextBox 5"/>
          <p:cNvSpPr txBox="1"/>
          <p:nvPr/>
        </p:nvSpPr>
        <p:spPr>
          <a:xfrm>
            <a:off x="839328" y="4508982"/>
            <a:ext cx="14095871" cy="44590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727"/>
              </a:lnSpc>
              <a:spcBef>
                <a:spcPct val="0"/>
              </a:spcBef>
            </a:pPr>
            <a:r>
              <a:rPr lang="en-US" sz="4805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·</a:t>
            </a:r>
            <a:r>
              <a:rPr lang="en-US" sz="4805" dirty="0">
                <a:solidFill>
                  <a:srgbClr val="953F1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4805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Elezioni</a:t>
            </a:r>
            <a:r>
              <a:rPr lang="en-US" sz="4805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4805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nazionali</a:t>
            </a:r>
            <a:r>
              <a:rPr lang="en-US" sz="4805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</a:p>
          <a:p>
            <a:pPr algn="ctr">
              <a:lnSpc>
                <a:spcPts val="3605"/>
              </a:lnSpc>
              <a:spcBef>
                <a:spcPct val="0"/>
              </a:spcBef>
            </a:pPr>
            <a:endParaRPr lang="en-US" sz="4805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6727"/>
              </a:lnSpc>
              <a:spcBef>
                <a:spcPct val="0"/>
              </a:spcBef>
            </a:pPr>
            <a:r>
              <a:rPr lang="en-US" sz="4805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· </a:t>
            </a:r>
            <a:r>
              <a:rPr lang="en-US" sz="4805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Formazione</a:t>
            </a:r>
            <a:r>
              <a:rPr lang="en-US" sz="4805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:</a:t>
            </a:r>
          </a:p>
          <a:p>
            <a:pPr algn="l">
              <a:lnSpc>
                <a:spcPts val="4776"/>
              </a:lnSpc>
              <a:spcBef>
                <a:spcPct val="0"/>
              </a:spcBef>
            </a:pPr>
            <a:r>
              <a:rPr lang="en-US" sz="3411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   -    Incontro </a:t>
            </a:r>
            <a:r>
              <a:rPr lang="en-US" sz="3411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formativo</a:t>
            </a:r>
            <a:r>
              <a:rPr lang="en-US" sz="3411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3411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sull’incompatibilità</a:t>
            </a:r>
            <a:r>
              <a:rPr lang="en-US" sz="3411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con consigliere CNDCEC</a:t>
            </a:r>
          </a:p>
          <a:p>
            <a:pPr algn="l">
              <a:lnSpc>
                <a:spcPts val="4776"/>
              </a:lnSpc>
              <a:spcBef>
                <a:spcPct val="0"/>
              </a:spcBef>
            </a:pPr>
            <a:r>
              <a:rPr lang="en-US" sz="3411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   -    </a:t>
            </a:r>
            <a:r>
              <a:rPr lang="en-US" sz="3411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Inizio</a:t>
            </a:r>
            <a:r>
              <a:rPr lang="en-US" sz="3411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3411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collaborazione</a:t>
            </a:r>
            <a:r>
              <a:rPr lang="en-US" sz="3411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con </a:t>
            </a:r>
            <a:r>
              <a:rPr lang="en-US" sz="3411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l’Università</a:t>
            </a:r>
            <a:r>
              <a:rPr lang="en-US" sz="3411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:</a:t>
            </a:r>
          </a:p>
          <a:p>
            <a:pPr marL="1371600" lvl="2" indent="-457200">
              <a:lnSpc>
                <a:spcPts val="4151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sz="2965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Laboratorio per </a:t>
            </a:r>
            <a:r>
              <a:rPr lang="en-US" sz="2965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l’esame</a:t>
            </a:r>
            <a:r>
              <a:rPr lang="en-US" sz="2965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di </a:t>
            </a:r>
            <a:r>
              <a:rPr lang="en-US" sz="2965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stato</a:t>
            </a:r>
            <a:endParaRPr lang="en-US" sz="2965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marL="1371600" lvl="2" indent="-457200">
              <a:lnSpc>
                <a:spcPts val="4151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sz="2965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Convegno</a:t>
            </a:r>
            <a:r>
              <a:rPr lang="en-US" sz="2965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dell’8.05.26 </a:t>
            </a:r>
            <a:r>
              <a:rPr lang="en-US" sz="2965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sull’impatto</a:t>
            </a:r>
            <a:r>
              <a:rPr lang="en-US" sz="2965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delle </a:t>
            </a:r>
            <a:r>
              <a:rPr lang="en-US" sz="2965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recenti</a:t>
            </a:r>
            <a:r>
              <a:rPr lang="en-US" sz="2965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965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pronunce</a:t>
            </a:r>
            <a:r>
              <a:rPr lang="en-US" sz="2965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della Corte EDU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-885702" y="-234910"/>
            <a:ext cx="20059405" cy="1750639"/>
          </a:xfrm>
          <a:custGeom>
            <a:avLst/>
            <a:gdLst/>
            <a:ahLst/>
            <a:cxnLst/>
            <a:rect l="l" t="t" r="r" b="b"/>
            <a:pathLst>
              <a:path w="20059405" h="1750639">
                <a:moveTo>
                  <a:pt x="0" y="0"/>
                </a:moveTo>
                <a:lnTo>
                  <a:pt x="20059404" y="0"/>
                </a:lnTo>
                <a:lnTo>
                  <a:pt x="20059404" y="1750639"/>
                </a:lnTo>
                <a:lnTo>
                  <a:pt x="0" y="175063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14712487" y="6501078"/>
            <a:ext cx="11763062" cy="3785922"/>
          </a:xfrm>
          <a:custGeom>
            <a:avLst/>
            <a:gdLst/>
            <a:ahLst/>
            <a:cxnLst/>
            <a:rect l="l" t="t" r="r" b="b"/>
            <a:pathLst>
              <a:path w="11763062" h="3785922">
                <a:moveTo>
                  <a:pt x="0" y="0"/>
                </a:moveTo>
                <a:lnTo>
                  <a:pt x="11763062" y="0"/>
                </a:lnTo>
                <a:lnTo>
                  <a:pt x="11763062" y="3785922"/>
                </a:lnTo>
                <a:lnTo>
                  <a:pt x="0" y="37859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043" b="-2043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TextBox 4"/>
          <p:cNvSpPr txBox="1"/>
          <p:nvPr/>
        </p:nvSpPr>
        <p:spPr>
          <a:xfrm>
            <a:off x="142998" y="1753255"/>
            <a:ext cx="18145002" cy="32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81"/>
              </a:lnSpc>
            </a:pPr>
            <a:r>
              <a:rPr lang="en-US" sz="6200">
                <a:solidFill>
                  <a:srgbClr val="953F10"/>
                </a:solidFill>
                <a:latin typeface="Calistoga"/>
                <a:ea typeface="Calistoga"/>
                <a:cs typeface="Calistoga"/>
                <a:sym typeface="Calistoga"/>
              </a:rPr>
              <a:t>ATTIVITA’ DEL CONSIGLIO </a:t>
            </a:r>
          </a:p>
          <a:p>
            <a:pPr algn="ctr">
              <a:lnSpc>
                <a:spcPts val="8681"/>
              </a:lnSpc>
            </a:pPr>
            <a:r>
              <a:rPr lang="en-US" sz="6200">
                <a:solidFill>
                  <a:srgbClr val="953F10"/>
                </a:solidFill>
                <a:latin typeface="Calistoga"/>
                <a:ea typeface="Calistoga"/>
                <a:cs typeface="Calistoga"/>
                <a:sym typeface="Calistoga"/>
              </a:rPr>
              <a:t>DALL’INSEDIAMENTO (4/03/2026)  AD OGGI</a:t>
            </a:r>
          </a:p>
          <a:p>
            <a:pPr algn="ctr">
              <a:lnSpc>
                <a:spcPts val="8681"/>
              </a:lnSpc>
            </a:pPr>
            <a:endParaRPr lang="en-US" sz="6200">
              <a:solidFill>
                <a:srgbClr val="953F10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66800" y="4305300"/>
            <a:ext cx="15087600" cy="7132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706"/>
              </a:lnSpc>
              <a:spcBef>
                <a:spcPct val="0"/>
              </a:spcBef>
            </a:pPr>
            <a:r>
              <a:rPr lang="en-US" sz="479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· Rapporti con le </a:t>
            </a:r>
            <a:r>
              <a:rPr lang="en-US" sz="479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Istituzioni</a:t>
            </a:r>
            <a:r>
              <a:rPr lang="en-US" sz="479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:</a:t>
            </a:r>
          </a:p>
          <a:p>
            <a:pPr algn="l">
              <a:lnSpc>
                <a:spcPts val="3518"/>
              </a:lnSpc>
              <a:spcBef>
                <a:spcPct val="0"/>
              </a:spcBef>
            </a:pPr>
            <a:r>
              <a:rPr lang="en-US" sz="2513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</a:p>
          <a:p>
            <a:pPr algn="l">
              <a:lnSpc>
                <a:spcPts val="4760"/>
              </a:lnSpc>
              <a:spcBef>
                <a:spcPct val="0"/>
              </a:spcBef>
            </a:pP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    -   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Partecipazione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a</a:t>
            </a:r>
          </a:p>
          <a:p>
            <a:pPr marL="1371600" lvl="2" indent="-457200">
              <a:lnSpc>
                <a:spcPts val="3640"/>
              </a:lnSpc>
              <a:buFont typeface="Courier New" panose="02070309020205020404" pitchFamily="49" charset="0"/>
              <a:buChar char="o"/>
            </a:pPr>
            <a:r>
              <a:rPr lang="en-US" sz="26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Inaugurazione</a:t>
            </a:r>
            <a:r>
              <a:rPr lang="en-US" sz="26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dell’anno</a:t>
            </a:r>
            <a:r>
              <a:rPr lang="en-US" sz="26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giudiziario</a:t>
            </a:r>
            <a:r>
              <a:rPr lang="en-US" sz="26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della Corte </a:t>
            </a:r>
            <a:r>
              <a:rPr lang="en-US" sz="26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dei</a:t>
            </a:r>
            <a:r>
              <a:rPr lang="en-US" sz="26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Conti</a:t>
            </a:r>
          </a:p>
          <a:p>
            <a:pPr marL="1371600" lvl="2" indent="-457200">
              <a:lnSpc>
                <a:spcPts val="3640"/>
              </a:lnSpc>
              <a:buFont typeface="Courier New" panose="02070309020205020404" pitchFamily="49" charset="0"/>
              <a:buChar char="o"/>
            </a:pPr>
            <a:r>
              <a:rPr lang="en-US" sz="26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Inaugurazione</a:t>
            </a:r>
            <a:r>
              <a:rPr lang="en-US" sz="26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dell’anno</a:t>
            </a:r>
            <a:r>
              <a:rPr lang="en-US" sz="26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giudiziario</a:t>
            </a:r>
            <a:r>
              <a:rPr lang="en-US" sz="26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della Corte di </a:t>
            </a:r>
            <a:r>
              <a:rPr lang="en-US" sz="26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Giustizia</a:t>
            </a:r>
            <a:r>
              <a:rPr lang="en-US" sz="26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Tributaria</a:t>
            </a:r>
            <a:r>
              <a:rPr lang="en-US" sz="26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di II </a:t>
            </a:r>
            <a:r>
              <a:rPr lang="en-US" sz="26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grado</a:t>
            </a:r>
            <a:r>
              <a:rPr lang="en-US" sz="26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di Bolzano</a:t>
            </a:r>
          </a:p>
          <a:p>
            <a:pPr marL="1371600" lvl="2" indent="-457200">
              <a:lnSpc>
                <a:spcPts val="3640"/>
              </a:lnSpc>
              <a:buFont typeface="Courier New" panose="02070309020205020404" pitchFamily="49" charset="0"/>
              <a:buChar char="o"/>
            </a:pPr>
            <a:r>
              <a:rPr lang="en-US" sz="26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Inaugurazione</a:t>
            </a:r>
            <a:r>
              <a:rPr lang="en-US" sz="26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della </a:t>
            </a:r>
            <a:r>
              <a:rPr lang="en-US" sz="26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Direzione</a:t>
            </a:r>
            <a:r>
              <a:rPr lang="en-US" sz="26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Regionale </a:t>
            </a:r>
            <a:r>
              <a:rPr lang="en-US" sz="26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Agenzia</a:t>
            </a:r>
            <a:r>
              <a:rPr lang="en-US" sz="26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Entrate</a:t>
            </a:r>
            <a:endParaRPr lang="en-US" sz="26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marL="1371600" lvl="2" indent="-457200">
              <a:lnSpc>
                <a:spcPts val="3640"/>
              </a:lnSpc>
              <a:buFont typeface="Courier New" panose="02070309020205020404" pitchFamily="49" charset="0"/>
              <a:buChar char="o"/>
            </a:pPr>
            <a:endParaRPr lang="en-US" sz="20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4760"/>
              </a:lnSpc>
            </a:pP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    -    Primo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incontro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con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Agenzia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Entrate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Riscossione</a:t>
            </a:r>
            <a:endParaRPr lang="en-US" sz="34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4760"/>
              </a:lnSpc>
            </a:pPr>
            <a:endParaRPr lang="en-US" sz="34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4760"/>
              </a:lnSpc>
            </a:pP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    -   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Pianificazione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incontri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con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Agenzia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Entrate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e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Agenzia</a:t>
            </a:r>
            <a:r>
              <a:rPr lang="en-US" sz="3400" dirty="0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 </a:t>
            </a:r>
            <a:r>
              <a:rPr lang="en-US" sz="3400" dirty="0" err="1">
                <a:solidFill>
                  <a:srgbClr val="000000"/>
                </a:solidFill>
                <a:latin typeface="Calistoga"/>
                <a:ea typeface="Calistoga"/>
                <a:cs typeface="Calistoga"/>
                <a:sym typeface="Calistoga"/>
              </a:rPr>
              <a:t>Dogane</a:t>
            </a:r>
            <a:endParaRPr lang="en-US" sz="34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40"/>
              </a:lnSpc>
            </a:pPr>
            <a:endParaRPr lang="en-US" sz="34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40"/>
              </a:lnSpc>
            </a:pPr>
            <a:endParaRPr lang="en-US" sz="34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40"/>
              </a:lnSpc>
            </a:pPr>
            <a:endParaRPr lang="en-US" sz="34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  <a:p>
            <a:pPr algn="l">
              <a:lnSpc>
                <a:spcPts val="2940"/>
              </a:lnSpc>
            </a:pPr>
            <a:endParaRPr lang="en-US" sz="3400" dirty="0">
              <a:solidFill>
                <a:srgbClr val="000000"/>
              </a:solidFill>
              <a:latin typeface="Calistoga"/>
              <a:ea typeface="Calistoga"/>
              <a:cs typeface="Calistoga"/>
              <a:sym typeface="Calistog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376</Words>
  <Application>Microsoft Office PowerPoint</Application>
  <PresentationFormat>Personalizzato</PresentationFormat>
  <Paragraphs>104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6" baseType="lpstr">
      <vt:lpstr>Calibri</vt:lpstr>
      <vt:lpstr>Arial</vt:lpstr>
      <vt:lpstr>Courier New</vt:lpstr>
      <vt:lpstr>Calistoga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Aggiungi un titolo</dc:title>
  <dc:creator>Anna Paola De Angelis</dc:creator>
  <cp:lastModifiedBy>Anna Paola De Angelis</cp:lastModifiedBy>
  <cp:revision>2</cp:revision>
  <dcterms:created xsi:type="dcterms:W3CDTF">2006-08-16T00:00:00Z</dcterms:created>
  <dcterms:modified xsi:type="dcterms:W3CDTF">2026-04-28T22:32:35Z</dcterms:modified>
  <dc:identifier>DAHILBHG8eg</dc:identifier>
</cp:coreProperties>
</file>